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547" r:id="rId2"/>
    <p:sldId id="486" r:id="rId3"/>
    <p:sldId id="524" r:id="rId4"/>
    <p:sldId id="548" r:id="rId5"/>
    <p:sldId id="549" r:id="rId6"/>
    <p:sldId id="550" r:id="rId7"/>
    <p:sldId id="498" r:id="rId8"/>
    <p:sldId id="503" r:id="rId9"/>
    <p:sldId id="504" r:id="rId10"/>
    <p:sldId id="507" r:id="rId11"/>
    <p:sldId id="505" r:id="rId12"/>
    <p:sldId id="508" r:id="rId13"/>
    <p:sldId id="506" r:id="rId14"/>
    <p:sldId id="509" r:id="rId15"/>
    <p:sldId id="552" r:id="rId16"/>
    <p:sldId id="495" r:id="rId17"/>
    <p:sldId id="528" r:id="rId18"/>
    <p:sldId id="531" r:id="rId19"/>
    <p:sldId id="530" r:id="rId20"/>
    <p:sldId id="529" r:id="rId21"/>
    <p:sldId id="553" r:id="rId22"/>
  </p:sldIdLst>
  <p:sldSz cx="9906000" cy="6858000" type="A4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9CDE5"/>
    <a:srgbClr val="9BBB59"/>
    <a:srgbClr val="CC0000"/>
    <a:srgbClr val="20EC5F"/>
    <a:srgbClr val="EBFC4E"/>
    <a:srgbClr val="FFFFFF"/>
    <a:srgbClr val="FFFFCC"/>
    <a:srgbClr val="F8F7F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000" autoAdjust="0"/>
    <p:restoredTop sz="91119" autoAdjust="0"/>
  </p:normalViewPr>
  <p:slideViewPr>
    <p:cSldViewPr>
      <p:cViewPr>
        <p:scale>
          <a:sx n="90" d="100"/>
          <a:sy n="90" d="100"/>
        </p:scale>
        <p:origin x="-828" y="4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293" cy="494259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15" y="1"/>
            <a:ext cx="2945293" cy="494259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r">
              <a:defRPr sz="1200"/>
            </a:lvl1pPr>
          </a:lstStyle>
          <a:p>
            <a:fld id="{BE7758F8-2217-4958-B8AB-6E71AED33899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39775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46" tIns="45074" rIns="90146" bIns="450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4" y="4689201"/>
            <a:ext cx="5437827" cy="4443638"/>
          </a:xfrm>
          <a:prstGeom prst="rect">
            <a:avLst/>
          </a:prstGeom>
        </p:spPr>
        <p:txBody>
          <a:bodyPr vert="horz" lIns="90146" tIns="45074" rIns="90146" bIns="450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6841"/>
            <a:ext cx="2945293" cy="494259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15" y="9376841"/>
            <a:ext cx="2945293" cy="494259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r">
              <a:defRPr sz="1200"/>
            </a:lvl1pPr>
          </a:lstStyle>
          <a:p>
            <a:fld id="{637E3E44-73FC-4D44-845E-F09D9E519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891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5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D17DEF-9AFC-47BE-A164-C840275D4B7E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967C77-1F63-4A82-A3EC-09CEE6456BCE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63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63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5368F7-37EC-4FA2-B471-A9E9B53B359D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413902-3798-40F3-9BCA-9AE52CE020C6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CAA9DB-87AA-4AAB-A4BC-43A08B44DA73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DEB44F-2CDF-49DB-BE29-8525188CC849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12E307-4C15-4AFA-9F46-4B09CFF2BE05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350BAF-4F96-46E9-80B2-278E0850DFA3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C5EB5E-02D7-463C-A853-955ADEDAC79F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5" y="27307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A7F4A3-2A50-4186-9432-A4192452B7EE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9EF50B-41A4-426D-B2AD-34149B6B817E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AF6053-21BB-43EE-8FD9-9E2C8546BC96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7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C827CA-4E3F-43C5-9401-B47D048D72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57200" y="228600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Rakhine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State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960203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Rakhine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57200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895" y="23622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228600"/>
            <a:ext cx="9372600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ttwe 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22141" y="685800"/>
            <a:ext cx="4937564" cy="59436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>
            <a:normAutofit/>
          </a:bodyPr>
          <a:lstStyle/>
          <a:p>
            <a:pPr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Sittwe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8050" y="3018473"/>
            <a:ext cx="19812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Ratitaung</a:t>
            </a:r>
            <a:r>
              <a:rPr lang="en-US" sz="1600" b="1" dirty="0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 (No)</a:t>
            </a:r>
            <a:endParaRPr lang="en-US" sz="1600" b="1" dirty="0">
              <a:solidFill>
                <a:srgbClr val="270FDB"/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8050" y="4038602"/>
            <a:ext cx="2724150" cy="15204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Sittwe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7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1709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584.77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                    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 smtClean="0">
              <a:solidFill>
                <a:schemeClr val="tx1"/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9300" y="4038601"/>
            <a:ext cx="19812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Pauktaw</a:t>
            </a:r>
            <a:r>
              <a:rPr lang="en-US" sz="1600" b="1" dirty="0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 (No)</a:t>
            </a:r>
          </a:p>
        </p:txBody>
      </p:sp>
      <p:cxnSp>
        <p:nvCxnSpPr>
          <p:cNvPr id="11" name="Straight Arrow Connector 10"/>
          <p:cNvCxnSpPr>
            <a:stCxn id="5" idx="3"/>
          </p:cNvCxnSpPr>
          <p:nvPr/>
        </p:nvCxnSpPr>
        <p:spPr>
          <a:xfrm>
            <a:off x="2889250" y="3187750"/>
            <a:ext cx="1816100" cy="126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3"/>
          </p:cNvCxnSpPr>
          <p:nvPr/>
        </p:nvCxnSpPr>
        <p:spPr>
          <a:xfrm flipV="1">
            <a:off x="3632200" y="4572022"/>
            <a:ext cx="1568450" cy="2267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5613400" y="2673475"/>
            <a:ext cx="742950" cy="113654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1"/>
          </p:cNvCxnSpPr>
          <p:nvPr/>
        </p:nvCxnSpPr>
        <p:spPr>
          <a:xfrm flipH="1">
            <a:off x="6026150" y="4207878"/>
            <a:ext cx="1073150" cy="21172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08050" y="1143000"/>
            <a:ext cx="8172450" cy="541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936930" y="1143000"/>
            <a:ext cx="2673048" cy="1676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Sittwe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9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1816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764.64   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                    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56350" y="1600202"/>
            <a:ext cx="2724150" cy="15204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Ponnagyun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107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179.87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                      (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mil 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 smtClean="0">
              <a:solidFill>
                <a:schemeClr val="tx1"/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02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56439311"/>
              </p:ext>
            </p:extLst>
          </p:nvPr>
        </p:nvGraphicFramePr>
        <p:xfrm>
          <a:off x="136968" y="74030"/>
          <a:ext cx="9616632" cy="4344111"/>
        </p:xfrm>
        <a:graphic>
          <a:graphicData uri="http://schemas.openxmlformats.org/drawingml/2006/table">
            <a:tbl>
              <a:tblPr/>
              <a:tblGrid>
                <a:gridCol w="274320"/>
                <a:gridCol w="731520"/>
                <a:gridCol w="640080"/>
                <a:gridCol w="464457"/>
                <a:gridCol w="464881"/>
                <a:gridCol w="457200"/>
                <a:gridCol w="365760"/>
                <a:gridCol w="583015"/>
                <a:gridCol w="465450"/>
                <a:gridCol w="498309"/>
                <a:gridCol w="428338"/>
                <a:gridCol w="389315"/>
                <a:gridCol w="302034"/>
                <a:gridCol w="428338"/>
                <a:gridCol w="428338"/>
                <a:gridCol w="457200"/>
                <a:gridCol w="457200"/>
                <a:gridCol w="640080"/>
                <a:gridCol w="500717"/>
                <a:gridCol w="640080"/>
              </a:tblGrid>
              <a:tr h="604366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endParaRPr lang="en-US" sz="22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en-US" sz="22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57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3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  <a: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my-MM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46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6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Ann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297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305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1294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374.12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10.5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40.6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425.22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481.22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2.25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Ra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mree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129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126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628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213.78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23.2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242.98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270.58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44.89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Muna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ung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426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431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1922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587.9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16.5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63.8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668.2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752.2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3.25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145.89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387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yuk Ph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4359" y="838204"/>
            <a:ext cx="4610375" cy="601979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6438900" y="990600"/>
            <a:ext cx="2724150" cy="14711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Ann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305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481.22  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600" b="1" dirty="0">
              <a:solidFill>
                <a:schemeClr val="tx1"/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5700" y="2971801"/>
            <a:ext cx="19812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Kyauk</a:t>
            </a:r>
            <a:r>
              <a:rPr lang="en-US" sz="1600" b="1" dirty="0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Phyu</a:t>
            </a:r>
            <a:r>
              <a:rPr lang="en-US" sz="1600" b="1" dirty="0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(No)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55700" y="4548628"/>
            <a:ext cx="2724150" cy="14711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Ramree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126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270.98  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600" b="1" dirty="0">
              <a:solidFill>
                <a:schemeClr val="tx1"/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1650" y="5376446"/>
            <a:ext cx="19812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Munaung</a:t>
            </a:r>
            <a:r>
              <a:rPr lang="en-US" sz="1600" b="1" dirty="0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(No)</a:t>
            </a:r>
          </a:p>
        </p:txBody>
      </p:sp>
      <p:cxnSp>
        <p:nvCxnSpPr>
          <p:cNvPr id="11" name="Straight Arrow Connector 10"/>
          <p:cNvCxnSpPr>
            <a:stCxn id="7" idx="3"/>
          </p:cNvCxnSpPr>
          <p:nvPr/>
        </p:nvCxnSpPr>
        <p:spPr>
          <a:xfrm>
            <a:off x="3136905" y="3141078"/>
            <a:ext cx="1282700" cy="12271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</p:cNvCxnSpPr>
          <p:nvPr/>
        </p:nvCxnSpPr>
        <p:spPr>
          <a:xfrm>
            <a:off x="3879850" y="5284214"/>
            <a:ext cx="1279525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1"/>
          </p:cNvCxnSpPr>
          <p:nvPr/>
        </p:nvCxnSpPr>
        <p:spPr>
          <a:xfrm flipH="1">
            <a:off x="5778500" y="1726186"/>
            <a:ext cx="660400" cy="147421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1"/>
          </p:cNvCxnSpPr>
          <p:nvPr/>
        </p:nvCxnSpPr>
        <p:spPr>
          <a:xfrm flipH="1">
            <a:off x="4876800" y="5545739"/>
            <a:ext cx="1974850" cy="32167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155700" y="990600"/>
            <a:ext cx="8007350" cy="57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74750" y="990600"/>
            <a:ext cx="3054350" cy="147117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Kyauk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Phyu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6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431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752.2           (mil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kyats)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95300" y="0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Kyauk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Phyu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7366000" y="6356375"/>
            <a:ext cx="23114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27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75889126"/>
              </p:ext>
            </p:extLst>
          </p:nvPr>
        </p:nvGraphicFramePr>
        <p:xfrm>
          <a:off x="152405" y="3752"/>
          <a:ext cx="9657756" cy="4227768"/>
        </p:xfrm>
        <a:graphic>
          <a:graphicData uri="http://schemas.openxmlformats.org/drawingml/2006/table">
            <a:tbl>
              <a:tblPr/>
              <a:tblGrid>
                <a:gridCol w="309638"/>
                <a:gridCol w="640080"/>
                <a:gridCol w="640080"/>
                <a:gridCol w="464457"/>
                <a:gridCol w="464881"/>
                <a:gridCol w="535422"/>
                <a:gridCol w="365760"/>
                <a:gridCol w="583015"/>
                <a:gridCol w="465450"/>
                <a:gridCol w="498309"/>
                <a:gridCol w="428338"/>
                <a:gridCol w="389315"/>
                <a:gridCol w="378123"/>
                <a:gridCol w="428338"/>
                <a:gridCol w="428338"/>
                <a:gridCol w="548640"/>
                <a:gridCol w="365760"/>
                <a:gridCol w="640080"/>
                <a:gridCol w="500717"/>
                <a:gridCol w="583015"/>
              </a:tblGrid>
              <a:tr h="910648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endParaRPr lang="en-US" sz="22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en-US" sz="22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57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3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  <a: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my-MM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46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316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316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1132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481.01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13.5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52.2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546.71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630.71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134.67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Toungup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316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316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1132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481.01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13.5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52.2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546.71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630.71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134.67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39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an tw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2341" y="702760"/>
            <a:ext cx="4772464" cy="60790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715962"/>
          </a:xfrm>
        </p:spPr>
        <p:txBody>
          <a:bodyPr>
            <a:normAutofit fontScale="90000"/>
          </a:bodyPr>
          <a:lstStyle/>
          <a:p>
            <a:pPr fontAlgn="ctr"/>
            <a:r>
              <a:rPr lang="en-US" sz="24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400" b="1" dirty="0" err="1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Thandwe</a:t>
            </a:r>
            <a:r>
              <a:rPr lang="en-US" sz="24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br>
              <a:rPr lang="en-US" sz="24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4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</a:t>
            </a:r>
            <a:r>
              <a:rPr lang="en-US" sz="2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55700" y="2866073"/>
            <a:ext cx="19812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Toungup</a:t>
            </a:r>
            <a:r>
              <a:rPr lang="en-US" sz="1600" b="1" dirty="0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(No)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5700" y="3810000"/>
            <a:ext cx="2724150" cy="14711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Thandwe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6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316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630.71  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600" b="1" dirty="0">
              <a:solidFill>
                <a:schemeClr val="tx1"/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3136900" y="2667000"/>
            <a:ext cx="1816100" cy="3683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16750" y="4267201"/>
            <a:ext cx="198120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Gwa</a:t>
            </a:r>
            <a:r>
              <a:rPr lang="en-US" sz="1600" b="1" dirty="0" smtClean="0">
                <a:solidFill>
                  <a:srgbClr val="270FD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(No)</a:t>
            </a:r>
          </a:p>
        </p:txBody>
      </p:sp>
      <p:cxnSp>
        <p:nvCxnSpPr>
          <p:cNvPr id="12" name="Straight Arrow Connector 11"/>
          <p:cNvCxnSpPr>
            <a:stCxn id="7" idx="3"/>
          </p:cNvCxnSpPr>
          <p:nvPr/>
        </p:nvCxnSpPr>
        <p:spPr>
          <a:xfrm flipV="1">
            <a:off x="3879850" y="3733802"/>
            <a:ext cx="1485900" cy="81178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1"/>
          </p:cNvCxnSpPr>
          <p:nvPr/>
        </p:nvCxnSpPr>
        <p:spPr>
          <a:xfrm flipH="1">
            <a:off x="6026150" y="4436478"/>
            <a:ext cx="990600" cy="158332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55700" y="838200"/>
            <a:ext cx="7842250" cy="586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55700" y="838200"/>
            <a:ext cx="2806700" cy="147117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Thandwe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6 </a:t>
            </a:r>
            <a:r>
              <a:rPr lang="en-US" sz="1600" b="1" dirty="0" err="1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316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630.71        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213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099" y="1065031"/>
            <a:ext cx="9753600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The Statement of Fiscal Yearly Budget and Electrified Connection for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Rakhing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State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7679385"/>
              </p:ext>
            </p:extLst>
          </p:nvPr>
        </p:nvGraphicFramePr>
        <p:xfrm>
          <a:off x="152400" y="1508320"/>
          <a:ext cx="9692640" cy="37013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5760"/>
                <a:gridCol w="2468880"/>
                <a:gridCol w="1097280"/>
                <a:gridCol w="822960"/>
                <a:gridCol w="822960"/>
                <a:gridCol w="1097280"/>
                <a:gridCol w="640080"/>
                <a:gridCol w="914400"/>
                <a:gridCol w="640080"/>
                <a:gridCol w="822960"/>
              </a:tblGrid>
              <a:tr h="457200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Capital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Budget for ESE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Capital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Budget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for DRD (mil </a:t>
                      </a:r>
                      <a:r>
                        <a:rPr lang="en-US" sz="1400" b="1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0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ON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9740">
                <a:tc vMerge="1">
                  <a:txBody>
                    <a:bodyPr/>
                    <a:lstStyle/>
                    <a:p>
                      <a:pPr algn="ctr"/>
                      <a:endParaRPr lang="en-US" sz="13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US" sz="13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For 11 kV Line 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&amp; 11/0.4 TR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r>
                        <a:rPr lang="en-US" sz="1400" b="1" baseline="0" dirty="0" err="1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400" b="1" baseline="0" dirty="0" smtClean="0"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for 400 V Line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9CDE5"/>
                    </a:solidFill>
                  </a:tcPr>
                </a:tc>
              </a:tr>
              <a:tr h="41049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2014-2015 Estimate (RE+BE)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2636.57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1677.2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4313.77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2186.28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53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4240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126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16506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41049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2015-2016 Estimate (RE+BE)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11972.09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8282.9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20254.99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2719.20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107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14427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155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13596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41049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2016-2017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Budget</a:t>
                      </a: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 Estimate (RE+BE)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19356.25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9881.03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29237.28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178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23140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785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115622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562893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33964.9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19841.25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53806.15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4905.48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338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41807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1066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145724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821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42405649"/>
              </p:ext>
            </p:extLst>
          </p:nvPr>
        </p:nvGraphicFramePr>
        <p:xfrm>
          <a:off x="228600" y="1325880"/>
          <a:ext cx="92964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45"/>
                <a:gridCol w="3235455"/>
                <a:gridCol w="1752600"/>
                <a:gridCol w="3505200"/>
              </a:tblGrid>
              <a:tr h="63795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11/0.4 kV,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100 </a:t>
                      </a:r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Transformer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265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76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D.S,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L.A, D.O.F Set (OR)</a:t>
                      </a:r>
                    </a:p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L.A, Cut Out Fuse Set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12kV SAC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Cable 95mm</a:t>
                      </a:r>
                      <a:r>
                        <a:rPr lang="en-US" baseline="300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34848 m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5.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Distribution Panel for 100kVA  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6.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Other Accessory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Lot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254913"/>
            <a:ext cx="9906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Main Materials List Transported to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Sittwe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 Township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71106136"/>
              </p:ext>
            </p:extLst>
          </p:nvPr>
        </p:nvGraphicFramePr>
        <p:xfrm>
          <a:off x="228600" y="944880"/>
          <a:ext cx="94488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311"/>
                <a:gridCol w="3527089"/>
                <a:gridCol w="1828800"/>
                <a:gridCol w="3276600"/>
              </a:tblGrid>
              <a:tr h="6379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kV,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100 </a:t>
                      </a:r>
                      <a:r>
                        <a:rPr lang="en-US" sz="1800" dirty="0" err="1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102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767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D.S,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L.A, D.O.F Set (OR)</a:t>
                      </a:r>
                    </a:p>
                    <a:p>
                      <a:pPr algn="l"/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L.A, Cut Out Fuse Set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12kV SAC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Cable 95mm</a:t>
                      </a:r>
                      <a:r>
                        <a:rPr lang="en-US" sz="1800" baseline="300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13612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Distribution Panel for 100kVA  </a:t>
                      </a:r>
                      <a:endParaRPr lang="en-US" sz="1800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Other Accessory</a:t>
                      </a:r>
                      <a:endParaRPr lang="en-US" sz="1800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 Main Materials List Transported to  </a:t>
            </a:r>
            <a:r>
              <a:rPr lang="en-US" sz="2400" b="1" dirty="0" err="1" smtClean="0">
                <a:solidFill>
                  <a:srgbClr val="FF0000"/>
                </a:solidFill>
                <a:latin typeface="Myanmar3" pitchFamily="18" charset="0"/>
              </a:rPr>
              <a:t>Ponnagyun</a:t>
            </a:r>
            <a:r>
              <a:rPr lang="en-US" sz="2400" b="1" dirty="0" smtClean="0">
                <a:solidFill>
                  <a:srgbClr val="FF0000"/>
                </a:solidFill>
                <a:latin typeface="Myanmar3" pitchFamily="18" charset="0"/>
              </a:rPr>
              <a:t> </a:t>
            </a:r>
            <a:r>
              <a:rPr lang="en-US" sz="2400" b="1" dirty="0" smtClean="0">
                <a:latin typeface="Myanmar3" pitchFamily="18" charset="0"/>
              </a:rPr>
              <a:t>  Township</a:t>
            </a:r>
            <a:endParaRPr lang="en-US" sz="2400" b="1" dirty="0">
              <a:latin typeface="Myanmar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062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04194664"/>
              </p:ext>
            </p:extLst>
          </p:nvPr>
        </p:nvGraphicFramePr>
        <p:xfrm>
          <a:off x="228600" y="868680"/>
          <a:ext cx="94488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311"/>
                <a:gridCol w="3603289"/>
                <a:gridCol w="1752600"/>
                <a:gridCol w="3276600"/>
              </a:tblGrid>
              <a:tr h="63795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11/0.4 kV,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100 </a:t>
                      </a:r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Transformer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Ann Township 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283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Ann Township 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76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D.S,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L.A, D.O.F Set (OR)</a:t>
                      </a:r>
                    </a:p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L.A, Cut Out Fuse Set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Ann Township 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12kV SAC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Cable 95mm</a:t>
                      </a:r>
                      <a:r>
                        <a:rPr lang="en-US" baseline="300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38115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Ann Township 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5.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Distribution Panel for 100kVA  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Ann Township 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6.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Other Accessory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Lot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Ann Township 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9906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Main Materials List Transported to  Ann   Township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67433555"/>
              </p:ext>
            </p:extLst>
          </p:nvPr>
        </p:nvGraphicFramePr>
        <p:xfrm>
          <a:off x="328616" y="944880"/>
          <a:ext cx="9220201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562"/>
                <a:gridCol w="3370622"/>
                <a:gridCol w="1676400"/>
                <a:gridCol w="3376617"/>
              </a:tblGrid>
              <a:tr h="63795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11/0.4 kV,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100 </a:t>
                      </a:r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Transformer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Kyaukphyu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161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Kyaukphyu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76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D.S,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L.A, D.O.F Set (OR)</a:t>
                      </a:r>
                    </a:p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L.A, Cut Out Fuse Set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Kyaukphyu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12kV SAC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Cable 95mm</a:t>
                      </a:r>
                      <a:r>
                        <a:rPr lang="en-US" baseline="300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21780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Kyaukphyu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5.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Distribution Panel for 100kVA  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Kyaukphyu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6.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Other Accessory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Lot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Ramree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ESE </a:t>
                      </a:r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OfficKyaukphyu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</a:t>
                      </a:r>
                      <a:r>
                        <a:rPr lang="en-US" baseline="0" dirty="0" err="1" smtClean="0">
                          <a:latin typeface="Myanmar2" pitchFamily="34" charset="0"/>
                          <a:cs typeface="Myanmar2" pitchFamily="34" charset="0"/>
                        </a:rPr>
                        <a:t>Officee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9906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Main Materials List Transported to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Ramree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 Township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263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Priority  Electrification Project List for  Rakhine State </a:t>
            </a:r>
            <a:endParaRPr lang="en-US" sz="2400" b="1" dirty="0">
              <a:latin typeface="Myanmar3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11439802"/>
              </p:ext>
            </p:extLst>
          </p:nvPr>
        </p:nvGraphicFramePr>
        <p:xfrm>
          <a:off x="141524" y="648924"/>
          <a:ext cx="9612078" cy="5399917"/>
        </p:xfrm>
        <a:graphic>
          <a:graphicData uri="http://schemas.openxmlformats.org/drawingml/2006/table">
            <a:tbl>
              <a:tblPr/>
              <a:tblGrid>
                <a:gridCol w="490602"/>
                <a:gridCol w="968076"/>
                <a:gridCol w="1371600"/>
                <a:gridCol w="849239"/>
                <a:gridCol w="736575"/>
                <a:gridCol w="848343"/>
                <a:gridCol w="842443"/>
                <a:gridCol w="453078"/>
                <a:gridCol w="461322"/>
                <a:gridCol w="873694"/>
                <a:gridCol w="793355"/>
                <a:gridCol w="923751"/>
              </a:tblGrid>
              <a:tr h="4557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 by  regional</a:t>
                      </a:r>
                      <a:endParaRPr lang="my-MM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 kV Line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my-MM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935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6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Mg Ni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986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52.3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78.56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Shwe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Pyi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Thar</a:t>
                      </a:r>
                      <a:endParaRPr lang="en-US" sz="14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1170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40.15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44.89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Kyia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Taw(Paik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Seik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831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40.15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33.67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Par Da Late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380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414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112.75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134.67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Myint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Kyum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2352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209.94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112.22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5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Che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Lai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Pinn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655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44.37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33.67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5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Kyite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Tee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276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1539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119.12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67.33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5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Pon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nag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yun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Ra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Pauk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105.12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5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Zay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Ti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Yinn</a:t>
                      </a:r>
                      <a:endParaRPr lang="en-US" sz="14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74.75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05414937"/>
              </p:ext>
            </p:extLst>
          </p:nvPr>
        </p:nvGraphicFramePr>
        <p:xfrm>
          <a:off x="228600" y="868680"/>
          <a:ext cx="9372599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728"/>
                <a:gridCol w="3381272"/>
                <a:gridCol w="1600200"/>
                <a:gridCol w="3581399"/>
              </a:tblGrid>
              <a:tr h="63795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11/0.4 kV,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100 </a:t>
                      </a:r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Transformer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365</a:t>
                      </a:r>
                      <a:endParaRPr lang="en-US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76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D.S,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L.A, D.O.F Set (OR)</a:t>
                      </a:r>
                    </a:p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L.A, Cut Out Fuse Set</a:t>
                      </a:r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12kV SAC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Cable 95mm</a:t>
                      </a:r>
                      <a:r>
                        <a:rPr lang="en-US" baseline="300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49005</a:t>
                      </a:r>
                      <a:endParaRPr lang="en-US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5.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Distribution Panel for 100kVA  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2" pitchFamily="34" charset="0"/>
                          <a:cs typeface="Myanmar2" pitchFamily="34" charset="0"/>
                        </a:rPr>
                        <a:t>6.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Other Accessory</a:t>
                      </a:r>
                      <a:endParaRPr lang="en-US" baseline="300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Lot</a:t>
                      </a:r>
                      <a:endParaRPr lang="en-US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r>
                        <a:rPr lang="en-US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PMO Office</a:t>
                      </a:r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9906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Main Materials List Transported to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Thandwe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 Township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488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Priority  Electrification Project List for  </a:t>
            </a:r>
            <a:r>
              <a:rPr lang="en-US" sz="2400" b="1" dirty="0" err="1" smtClean="0">
                <a:latin typeface="Myanmar3" pitchFamily="18" charset="0"/>
              </a:rPr>
              <a:t>Rakhine</a:t>
            </a:r>
            <a:r>
              <a:rPr lang="en-US" sz="2400" b="1" dirty="0" smtClean="0">
                <a:latin typeface="Myanmar3" pitchFamily="18" charset="0"/>
              </a:rPr>
              <a:t> State</a:t>
            </a:r>
            <a:endParaRPr lang="en-US" sz="2400" b="1" dirty="0">
              <a:latin typeface="Myanmar3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73480323"/>
              </p:ext>
            </p:extLst>
          </p:nvPr>
        </p:nvGraphicFramePr>
        <p:xfrm>
          <a:off x="139702" y="571503"/>
          <a:ext cx="9612078" cy="5998847"/>
        </p:xfrm>
        <a:graphic>
          <a:graphicData uri="http://schemas.openxmlformats.org/drawingml/2006/table">
            <a:tbl>
              <a:tblPr/>
              <a:tblGrid>
                <a:gridCol w="490602"/>
                <a:gridCol w="968076"/>
                <a:gridCol w="1297222"/>
                <a:gridCol w="923617"/>
                <a:gridCol w="736575"/>
                <a:gridCol w="848343"/>
                <a:gridCol w="842443"/>
                <a:gridCol w="453078"/>
                <a:gridCol w="461322"/>
                <a:gridCol w="873694"/>
                <a:gridCol w="793355"/>
                <a:gridCol w="923751"/>
              </a:tblGrid>
              <a:tr h="4557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 kV Line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my-MM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974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68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Ann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Pel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Pa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Doe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120.31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33.67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Zar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Ti  Maw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105.12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Zan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120.31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22.45</a:t>
                      </a:r>
                      <a:endParaRPr lang="my-MM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Zu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Pot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Pinn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Taw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135.49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22.45</a:t>
                      </a:r>
                      <a:endParaRPr lang="my-MM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Ram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ree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Ron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Bu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Zae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135.49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Ah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Wa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endParaRPr lang="en-US" sz="14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553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135.49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5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dwe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Chanug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(Upper)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135.49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267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(Lower)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135.49</a:t>
                      </a:r>
                      <a:endParaRPr lang="my-MM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Mel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Gyum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(1)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135.49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Nan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Yar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74.74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Tum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Pin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Sai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74.74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5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Sar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Ni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Taung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275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74.74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66000" y="6569075"/>
            <a:ext cx="23114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0" y="685800"/>
            <a:ext cx="8610600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The additional electrification statement due to newly </a:t>
            </a:r>
            <a:endParaRPr lang="en-US" sz="2400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r>
              <a:rPr lang="en-US" sz="2400" b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66/11kV </a:t>
            </a:r>
            <a:r>
              <a:rPr lang="en-US" sz="2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substation and newly power line for Rakhine State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5806290"/>
              </p:ext>
            </p:extLst>
          </p:nvPr>
        </p:nvGraphicFramePr>
        <p:xfrm>
          <a:off x="762000" y="1752600"/>
          <a:ext cx="8614276" cy="3651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1032832"/>
                <a:gridCol w="783116"/>
                <a:gridCol w="783116"/>
                <a:gridCol w="783116"/>
                <a:gridCol w="783116"/>
                <a:gridCol w="783116"/>
                <a:gridCol w="783116"/>
                <a:gridCol w="783116"/>
                <a:gridCol w="783116"/>
                <a:gridCol w="783116"/>
              </a:tblGrid>
              <a:tr h="685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Sr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No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Constructed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The effective area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millon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kyats)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Substation</a:t>
                      </a: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66kV Line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33kV Line 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Villages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Household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(No)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Population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(No)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Installation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92551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Ponnagyun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(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Yotayourk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Newly</a:t>
                      </a:r>
                    </a:p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66/11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kV</a:t>
                      </a:r>
                    </a:p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 MVA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2984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5653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1660.58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247.02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1907.6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551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Maruk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U (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Tainnyo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Newly</a:t>
                      </a:r>
                    </a:p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66/11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kV</a:t>
                      </a:r>
                    </a:p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 MVA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6.5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1627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2081.079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277.905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2358.984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716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7.5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46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3314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7280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3741.659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524.925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4266.584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950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ttw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6613" y="0"/>
            <a:ext cx="5272774" cy="6858000"/>
          </a:xfrm>
          <a:prstGeom prst="rect">
            <a:avLst/>
          </a:prstGeom>
        </p:spPr>
      </p:pic>
      <p:sp>
        <p:nvSpPr>
          <p:cNvPr id="3" name="Isosceles Triangle 2"/>
          <p:cNvSpPr/>
          <p:nvPr/>
        </p:nvSpPr>
        <p:spPr>
          <a:xfrm>
            <a:off x="5143500" y="3206750"/>
            <a:ext cx="228600" cy="2286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5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rauk O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0967" y="0"/>
            <a:ext cx="5284083" cy="6858000"/>
          </a:xfrm>
          <a:prstGeom prst="rect">
            <a:avLst/>
          </a:prstGeom>
        </p:spPr>
      </p:pic>
      <p:sp>
        <p:nvSpPr>
          <p:cNvPr id="2" name="Isosceles Triangle 1"/>
          <p:cNvSpPr/>
          <p:nvPr/>
        </p:nvSpPr>
        <p:spPr>
          <a:xfrm>
            <a:off x="4178300" y="2527300"/>
            <a:ext cx="203200" cy="18415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270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rakhin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762000"/>
            <a:ext cx="4787900" cy="6096000"/>
          </a:xfrm>
          <a:prstGeom prst="rect">
            <a:avLst/>
          </a:prstGeom>
          <a:ln w="12700">
            <a:noFill/>
          </a:ln>
          <a:effectLst>
            <a:softEdge rad="127000"/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0" y="914400"/>
            <a:ext cx="3505200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28.9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18.5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28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199970" y="3124200"/>
            <a:ext cx="2673048" cy="1676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Kyauk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Phyu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6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431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752.2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                    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1000" y="4953000"/>
            <a:ext cx="2673048" cy="1676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Sittwe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9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1816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764.64 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                    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971800" y="2667000"/>
            <a:ext cx="1371600" cy="2286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7200902" y="5029200"/>
            <a:ext cx="2673048" cy="1676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Thandwe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6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316 Estimated Cost              -    630.71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                    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400809" y="5029200"/>
            <a:ext cx="817367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 txBox="1">
            <a:spLocks/>
          </p:cNvSpPr>
          <p:nvPr/>
        </p:nvSpPr>
        <p:spPr>
          <a:xfrm>
            <a:off x="0" y="7620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Rakhine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State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6" name="Straight Arrow Connector 15"/>
          <p:cNvCxnSpPr>
            <a:stCxn id="7" idx="1"/>
          </p:cNvCxnSpPr>
          <p:nvPr/>
        </p:nvCxnSpPr>
        <p:spPr>
          <a:xfrm flipH="1" flipV="1">
            <a:off x="5867400" y="3352800"/>
            <a:ext cx="133257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7154336" y="1066800"/>
            <a:ext cx="2673048" cy="1676400"/>
          </a:xfrm>
          <a:prstGeom prst="rect">
            <a:avLst/>
          </a:prstGeom>
          <a:solidFill>
            <a:srgbClr val="FFFFAB"/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Rakhine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State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21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2563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2147.6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                    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 rot="5400000">
            <a:off x="6559490" y="2012901"/>
            <a:ext cx="271859" cy="93477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8848" y="914400"/>
            <a:ext cx="3727752" cy="57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7518400" y="6553200"/>
            <a:ext cx="23114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6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07998813"/>
              </p:ext>
            </p:extLst>
          </p:nvPr>
        </p:nvGraphicFramePr>
        <p:xfrm>
          <a:off x="76203" y="445759"/>
          <a:ext cx="9722706" cy="5332920"/>
        </p:xfrm>
        <a:graphic>
          <a:graphicData uri="http://schemas.openxmlformats.org/drawingml/2006/table">
            <a:tbl>
              <a:tblPr/>
              <a:tblGrid>
                <a:gridCol w="274320"/>
                <a:gridCol w="914400"/>
                <a:gridCol w="731520"/>
                <a:gridCol w="464457"/>
                <a:gridCol w="464881"/>
                <a:gridCol w="457200"/>
                <a:gridCol w="365760"/>
                <a:gridCol w="583015"/>
                <a:gridCol w="465450"/>
                <a:gridCol w="117565"/>
                <a:gridCol w="380744"/>
                <a:gridCol w="428338"/>
                <a:gridCol w="389315"/>
                <a:gridCol w="101489"/>
                <a:gridCol w="182880"/>
                <a:gridCol w="428338"/>
                <a:gridCol w="428338"/>
                <a:gridCol w="356948"/>
                <a:gridCol w="498311"/>
                <a:gridCol w="548640"/>
                <a:gridCol w="500717"/>
                <a:gridCol w="640080"/>
              </a:tblGrid>
              <a:tr h="709207">
                <a:tc gridSpan="22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Rakhine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State</a:t>
                      </a:r>
                      <a:endParaRPr lang="en-US" sz="22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my-MM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9026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9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1781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1816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11297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8.9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475.67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13.25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51.62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540.64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764.64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12.25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549.89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981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Maungdaw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981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Maruk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U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981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431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1922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587.9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63.8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668.2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752.2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3.25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145.89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981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5.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Thandwe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1132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481.01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13.5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52.2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546.71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84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630.71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134.67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2523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2563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14351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28.9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1544.59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43.35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167.62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1755.6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2800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336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392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2147.6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18.5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830.45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4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45544770"/>
              </p:ext>
            </p:extLst>
          </p:nvPr>
        </p:nvGraphicFramePr>
        <p:xfrm>
          <a:off x="76203" y="3752"/>
          <a:ext cx="9680955" cy="4413310"/>
        </p:xfrm>
        <a:graphic>
          <a:graphicData uri="http://schemas.openxmlformats.org/drawingml/2006/table">
            <a:tbl>
              <a:tblPr/>
              <a:tblGrid>
                <a:gridCol w="309638"/>
                <a:gridCol w="774095"/>
                <a:gridCol w="731520"/>
                <a:gridCol w="464457"/>
                <a:gridCol w="464881"/>
                <a:gridCol w="535422"/>
                <a:gridCol w="365760"/>
                <a:gridCol w="583015"/>
                <a:gridCol w="548640"/>
                <a:gridCol w="117565"/>
                <a:gridCol w="380744"/>
                <a:gridCol w="428338"/>
                <a:gridCol w="389315"/>
                <a:gridCol w="101489"/>
                <a:gridCol w="182880"/>
                <a:gridCol w="428338"/>
                <a:gridCol w="428338"/>
                <a:gridCol w="356948"/>
                <a:gridCol w="365760"/>
                <a:gridCol w="640080"/>
                <a:gridCol w="500717"/>
                <a:gridCol w="583015"/>
              </a:tblGrid>
              <a:tr h="604366">
                <a:tc gridSpan="22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en-US" sz="22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7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3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  <a: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my-MM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46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6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Sittwe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1674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1709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10697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6.4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342.05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9.6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37.12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388.77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584.77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11.25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505.00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Ra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titaung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Ponna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gyum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107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107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600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133.62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3.75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14.5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151.87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179.87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44.89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64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Pauk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taw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1781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1816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11297</a:t>
                      </a:r>
                      <a:endParaRPr lang="en-US" sz="13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8.9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475.67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13.35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51.62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540.64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1600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764.64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12.25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549.89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43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4757</TotalTime>
  <Words>2236</Words>
  <Application>Microsoft Office PowerPoint</Application>
  <PresentationFormat>A4 Paper (210x297 mm)</PresentationFormat>
  <Paragraphs>1220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Detailed Electrification Plan for Sittwe District (Within 2 miles from Existing 11 kV Distribution Line)</vt:lpstr>
      <vt:lpstr>Slide 11</vt:lpstr>
      <vt:lpstr>Slide 12</vt:lpstr>
      <vt:lpstr>Slide 13</vt:lpstr>
      <vt:lpstr>Detailed Electrification Plan for Thandwe District (Within 2 miles from Existing 11 kV Distribution Line)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idea</dc:creator>
  <cp:lastModifiedBy>HP</cp:lastModifiedBy>
  <cp:revision>566</cp:revision>
  <dcterms:created xsi:type="dcterms:W3CDTF">2015-08-28T09:51:45Z</dcterms:created>
  <dcterms:modified xsi:type="dcterms:W3CDTF">2015-10-21T03:21:01Z</dcterms:modified>
</cp:coreProperties>
</file>